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9" r:id="rId4"/>
    <p:sldId id="260" r:id="rId5"/>
    <p:sldId id="263" r:id="rId6"/>
    <p:sldId id="264" r:id="rId7"/>
    <p:sldId id="265" r:id="rId8"/>
    <p:sldId id="266" r:id="rId9"/>
    <p:sldId id="268" r:id="rId10"/>
  </p:sldIdLst>
  <p:sldSz cx="14630400" cy="8229600"/>
  <p:notesSz cx="8229600" cy="14630400"/>
  <p:embeddedFontLst>
    <p:embeddedFont>
      <p:font typeface="IBM Plex Sans Medium" panose="020B0603050203000203" pitchFamily="34" charset="0"/>
      <p:regular r:id="rId12"/>
    </p:embeddedFont>
    <p:embeddedFont>
      <p:font typeface="Roboto" panose="02000000000000000000" pitchFamily="2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92C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523"/>
    <p:restoredTop sz="94610"/>
  </p:normalViewPr>
  <p:slideViewPr>
    <p:cSldViewPr snapToGrid="0" snapToObjects="1">
      <p:cViewPr varScale="1">
        <p:scale>
          <a:sx n="105" d="100"/>
          <a:sy n="105" d="100"/>
        </p:scale>
        <p:origin x="232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134388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sv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Relationship Id="rId1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201222" y="600908"/>
            <a:ext cx="1639729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200" dirty="0"/>
          </a:p>
        </p:txBody>
      </p:sp>
      <p:sp>
        <p:nvSpPr>
          <p:cNvPr id="4" name="Text 2"/>
          <p:cNvSpPr/>
          <p:nvPr/>
        </p:nvSpPr>
        <p:spPr>
          <a:xfrm>
            <a:off x="1082993" y="990957"/>
            <a:ext cx="6718102" cy="6157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Classification Using Twin SVM</a:t>
            </a:r>
            <a:endParaRPr lang="en-US" sz="3850" dirty="0"/>
          </a:p>
        </p:txBody>
      </p:sp>
      <p:sp>
        <p:nvSpPr>
          <p:cNvPr id="5" name="Text 3"/>
          <p:cNvSpPr/>
          <p:nvPr/>
        </p:nvSpPr>
        <p:spPr>
          <a:xfrm>
            <a:off x="1082993" y="2079546"/>
            <a:ext cx="6639044" cy="12611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approach leverages a </a:t>
            </a:r>
            <a:r>
              <a:rPr lang="en-US" sz="15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Twin Support Vector Machine (TSVM</a:t>
            </a:r>
            <a:r>
              <a:rPr lang="en-US" sz="15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robust classification. Unlike traditional SVMs, TSVM constructs </a:t>
            </a:r>
            <a:r>
              <a:rPr lang="en-US" sz="15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two non-parallel hyperplanes, 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optimized to classify data points from a specific class while maximizing the margin from the other.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1082993" y="3517940"/>
            <a:ext cx="6639044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two separating hyperplanes, significantly enhancing classification efficiency.</a:t>
            </a:r>
            <a:endParaRPr lang="en-US" sz="1550" dirty="0"/>
          </a:p>
        </p:txBody>
      </p:sp>
      <p:sp>
        <p:nvSpPr>
          <p:cNvPr id="7" name="Text 5"/>
          <p:cNvSpPr/>
          <p:nvPr/>
        </p:nvSpPr>
        <p:spPr>
          <a:xfrm>
            <a:off x="1082993" y="4217432"/>
            <a:ext cx="6639044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superior speed compared to conventional Support Vector Machines.</a:t>
            </a:r>
            <a:endParaRPr lang="en-US" sz="1550" dirty="0"/>
          </a:p>
        </p:txBody>
      </p:sp>
      <p:sp>
        <p:nvSpPr>
          <p:cNvPr id="8" name="Text 6"/>
          <p:cNvSpPr/>
          <p:nvPr/>
        </p:nvSpPr>
        <p:spPr>
          <a:xfrm>
            <a:off x="1082993" y="4916924"/>
            <a:ext cx="6639044" cy="3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Employs a one-versus-all strategy for effective multi-class classification.</a:t>
            </a:r>
            <a:endParaRPr lang="en-US" sz="1550" dirty="0"/>
          </a:p>
        </p:txBody>
      </p:sp>
      <p:sp>
        <p:nvSpPr>
          <p:cNvPr id="9" name="Text 7"/>
          <p:cNvSpPr/>
          <p:nvPr/>
        </p:nvSpPr>
        <p:spPr>
          <a:xfrm>
            <a:off x="1082993" y="5301139"/>
            <a:ext cx="6639044" cy="6305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450"/>
              </a:lnSpc>
              <a:buSzPct val="100000"/>
              <a:buChar char="•"/>
            </a:pPr>
            <a:r>
              <a:rPr lang="en-US" sz="15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Performs 256-class classification </a:t>
            </a:r>
            <a:r>
              <a:rPr lang="en-US" sz="15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determine a single key byte in AES-128.</a:t>
            </a:r>
            <a:endParaRPr lang="en-US" sz="15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31" y="2123956"/>
            <a:ext cx="5344478" cy="534447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C3A514-69CA-993A-A26B-6A6F56DAB9E3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796427" y="345758"/>
            <a:ext cx="1014413" cy="1451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4668619" y="1121509"/>
            <a:ext cx="29122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4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Byte-Wise Attack Idea</a:t>
            </a:r>
            <a:endParaRPr lang="en-US" sz="4400" dirty="0"/>
          </a:p>
        </p:txBody>
      </p:sp>
      <p:sp>
        <p:nvSpPr>
          <p:cNvPr id="5" name="Text 3"/>
          <p:cNvSpPr/>
          <p:nvPr/>
        </p:nvSpPr>
        <p:spPr>
          <a:xfrm>
            <a:off x="0" y="1956493"/>
            <a:ext cx="14541500" cy="6045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AES-128 key consists of 16 bytes. Our attack strategy targets these bytes individually, simplifying the complex 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16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of key recovery.</a:t>
            </a:r>
            <a:endParaRPr lang="en-US" sz="16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49" y="2751357"/>
            <a:ext cx="3586639" cy="4536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69597" y="3436560"/>
            <a:ext cx="1653659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AES-128 Key Structure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2969597" y="3795057"/>
            <a:ext cx="3359944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AES-128 key is composed of </a:t>
            </a:r>
            <a:r>
              <a:rPr lang="en-US" sz="12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 distinct bytes</a:t>
            </a: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691" y="2751357"/>
            <a:ext cx="3586758" cy="453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47269" y="3444685"/>
            <a:ext cx="1640800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Sequential Byte Attack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708038" y="3751897"/>
            <a:ext cx="33600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attack proceeds </a:t>
            </a:r>
            <a:r>
              <a:rPr lang="en-US" sz="12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byte at a time</a:t>
            </a: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minimizing computational load.</a:t>
            </a:r>
            <a:endParaRPr lang="en-US" sz="1200" dirty="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99" y="5210532"/>
            <a:ext cx="3586639" cy="45362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911732" y="5943181"/>
            <a:ext cx="1663422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3. Exhaustive Byte Values</a:t>
            </a:r>
            <a:endParaRPr lang="en-US" sz="2000" dirty="0"/>
          </a:p>
        </p:txBody>
      </p:sp>
      <p:sp>
        <p:nvSpPr>
          <p:cNvPr id="16" name="Text 9"/>
          <p:cNvSpPr/>
          <p:nvPr/>
        </p:nvSpPr>
        <p:spPr>
          <a:xfrm>
            <a:off x="2969597" y="6399367"/>
            <a:ext cx="3359944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byte can take </a:t>
            </a:r>
            <a:r>
              <a:rPr lang="en-US" sz="12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256 possible values</a:t>
            </a:r>
            <a:r>
              <a:rPr lang="en-US" sz="12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(0-255), representing all permutations.</a:t>
            </a:r>
            <a:endParaRPr lang="en-US" sz="1200" dirty="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691" y="5210532"/>
            <a:ext cx="3586758" cy="45362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594691" y="5943182"/>
            <a:ext cx="1622465" cy="177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20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4. Iterative Key Recovery</a:t>
            </a:r>
            <a:endParaRPr lang="en-US" sz="2000" dirty="0"/>
          </a:p>
        </p:txBody>
      </p:sp>
      <p:sp>
        <p:nvSpPr>
          <p:cNvPr id="20" name="Text 11"/>
          <p:cNvSpPr/>
          <p:nvPr/>
        </p:nvSpPr>
        <p:spPr>
          <a:xfrm>
            <a:off x="9708037" y="6336326"/>
            <a:ext cx="3360063" cy="3629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first guesses one byte, then </a:t>
            </a:r>
            <a:r>
              <a:rPr lang="en-US" sz="12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repeats the process</a:t>
            </a:r>
            <a:r>
              <a:rPr lang="en-US" sz="12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the remaining 15 bytes until the  full key is recovered.</a:t>
            </a:r>
            <a:endParaRPr lang="en-US" sz="1200" dirty="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26CB960-9F71-3F96-946D-8BB814B7DD0A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29878" y="1041083"/>
            <a:ext cx="205763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490067"/>
            <a:ext cx="746938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How is Key Rank Calculated?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93790" y="253900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rank is a critical metric for evaluating the 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 of a side-channel attack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It quantifies how high the correct key ranks among all possible guesses.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3746778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Calculation Steps:</a:t>
            </a:r>
            <a:endParaRPr lang="en-US" sz="2650" dirty="0"/>
          </a:p>
        </p:txBody>
      </p:sp>
      <p:sp>
        <p:nvSpPr>
          <p:cNvPr id="7" name="Text 5"/>
          <p:cNvSpPr/>
          <p:nvPr/>
        </p:nvSpPr>
        <p:spPr>
          <a:xfrm>
            <a:off x="793790" y="43988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each key guess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compute </a:t>
            </a:r>
            <a:r>
              <a:rPr lang="en-US" sz="17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 = SBox(P ⊕ k)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P is plaintext.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2039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 the probability associated with class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the model's output.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00908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 (add) probabilities for all attack traces.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93790" y="64512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Font typeface="+mj-lt"/>
              <a:buAutoNum type="arabicPeriod" startAt="4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 all 256 accumulated scores in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descending order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establish their ranks.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3746778"/>
            <a:ext cx="3522107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Rank Significance:</a:t>
            </a:r>
            <a:endParaRPr lang="en-US" sz="2650" dirty="0"/>
          </a:p>
        </p:txBody>
      </p:sp>
      <p:sp>
        <p:nvSpPr>
          <p:cNvPr id="12" name="Text 10"/>
          <p:cNvSpPr/>
          <p:nvPr/>
        </p:nvSpPr>
        <p:spPr>
          <a:xfrm>
            <a:off x="7599521" y="439888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position of the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 key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the sorted list determines its rank.</a:t>
            </a:r>
            <a:endParaRPr lang="en-US" sz="1750" dirty="0"/>
          </a:p>
        </p:txBody>
      </p:sp>
      <p:sp>
        <p:nvSpPr>
          <p:cNvPr id="13" name="Text 11"/>
          <p:cNvSpPr/>
          <p:nvPr/>
        </p:nvSpPr>
        <p:spPr>
          <a:xfrm>
            <a:off x="7599521" y="52039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rank of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indicates a perfect, immediate guess of the key.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599521" y="6009084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rank of </a:t>
            </a:r>
            <a:r>
              <a:rPr lang="en-US" sz="17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≤ 10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signifies a very strong and successful attack, recovering the key with minimal effort.</a:t>
            </a:r>
            <a:endParaRPr lang="en-US" sz="175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A829EA-6FCB-FA47-F89B-F16DC1761A0B}"/>
              </a:ext>
            </a:extLst>
          </p:cNvPr>
          <p:cNvSpPr/>
          <p:nvPr/>
        </p:nvSpPr>
        <p:spPr>
          <a:xfrm>
            <a:off x="12814300" y="77470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144792" y="508278"/>
            <a:ext cx="939760" cy="213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044898" y="838081"/>
            <a:ext cx="4166116" cy="5206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2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Datasets Used</a:t>
            </a:r>
            <a:endParaRPr lang="en-US" sz="3250" dirty="0"/>
          </a:p>
        </p:txBody>
      </p:sp>
      <p:sp>
        <p:nvSpPr>
          <p:cNvPr id="5" name="Text 3"/>
          <p:cNvSpPr/>
          <p:nvPr/>
        </p:nvSpPr>
        <p:spPr>
          <a:xfrm>
            <a:off x="2044898" y="1608653"/>
            <a:ext cx="10540484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rigorously test and validate our model, we utilized two widely recognized public datasets, ensuring our results are comparable and reproducible within the security research community.</a:t>
            </a:r>
            <a:endParaRPr lang="en-US" sz="13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98" y="2516862"/>
            <a:ext cx="5066943" cy="506694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5941" y="2496026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ASCAD Dataset</a:t>
            </a: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: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7525941" y="2975134"/>
            <a:ext cx="506694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Masked AES-128 Implementation</a:t>
            </a: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Features traces from a protected AES implementation.</a:t>
            </a:r>
            <a:endParaRPr lang="en-US" sz="1300" dirty="0"/>
          </a:p>
        </p:txBody>
      </p:sp>
      <p:sp>
        <p:nvSpPr>
          <p:cNvPr id="9" name="Text 6"/>
          <p:cNvSpPr/>
          <p:nvPr/>
        </p:nvSpPr>
        <p:spPr>
          <a:xfrm>
            <a:off x="7525941" y="3566755"/>
            <a:ext cx="506694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Traces: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Comprises </a:t>
            </a:r>
            <a:r>
              <a:rPr lang="en-US" sz="13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50,000 power consumption traces 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model training.</a:t>
            </a:r>
            <a:endParaRPr lang="en-US" sz="1300" dirty="0"/>
          </a:p>
        </p:txBody>
      </p:sp>
      <p:sp>
        <p:nvSpPr>
          <p:cNvPr id="10" name="Text 7"/>
          <p:cNvSpPr/>
          <p:nvPr/>
        </p:nvSpPr>
        <p:spPr>
          <a:xfrm>
            <a:off x="7525941" y="4158377"/>
            <a:ext cx="506694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 Traces: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Includes </a:t>
            </a:r>
            <a:r>
              <a:rPr lang="en-US" sz="13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 traces 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specifically for testing </a:t>
            </a:r>
            <a:r>
              <a:rPr lang="en-US" sz="13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effectiveness.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7525941" y="4858345"/>
            <a:ext cx="2499717" cy="3125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TeSCASE Dataset</a:t>
            </a:r>
            <a:r>
              <a:rPr lang="en-US" sz="19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:</a:t>
            </a:r>
            <a:endParaRPr lang="en-US" sz="1950" dirty="0"/>
          </a:p>
        </p:txBody>
      </p:sp>
      <p:sp>
        <p:nvSpPr>
          <p:cNvPr id="12" name="Text 9"/>
          <p:cNvSpPr/>
          <p:nvPr/>
        </p:nvSpPr>
        <p:spPr>
          <a:xfrm>
            <a:off x="7525941" y="5337453"/>
            <a:ext cx="506694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Masked and Unmasked AES: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Provides data from both protected and unprotected AES versions.</a:t>
            </a:r>
            <a:endParaRPr lang="en-US" sz="1300" dirty="0"/>
          </a:p>
        </p:txBody>
      </p:sp>
      <p:sp>
        <p:nvSpPr>
          <p:cNvPr id="13" name="Text 10"/>
          <p:cNvSpPr/>
          <p:nvPr/>
        </p:nvSpPr>
        <p:spPr>
          <a:xfrm>
            <a:off x="7525941" y="5929074"/>
            <a:ext cx="506694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endParaRPr lang="en-US" sz="1300" dirty="0"/>
          </a:p>
        </p:txBody>
      </p:sp>
      <p:sp>
        <p:nvSpPr>
          <p:cNvPr id="14" name="Text 11"/>
          <p:cNvSpPr/>
          <p:nvPr/>
        </p:nvSpPr>
        <p:spPr>
          <a:xfrm>
            <a:off x="7525941" y="6155848"/>
            <a:ext cx="5066943" cy="5334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en-US" sz="130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Trace Count:</a:t>
            </a:r>
            <a:r>
              <a:rPr lang="en-US" sz="13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Features a substantial number of traces, suitable for diverse testing scenarios.</a:t>
            </a:r>
            <a:endParaRPr lang="en-US" sz="13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42CABF-94A3-5D39-C00A-C889237D967C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281833" y="495062"/>
            <a:ext cx="1000720" cy="2076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184559" y="816173"/>
            <a:ext cx="5015627" cy="506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of This Method</a:t>
            </a:r>
            <a:endParaRPr lang="en-US" sz="3150" dirty="0"/>
          </a:p>
        </p:txBody>
      </p:sp>
      <p:sp>
        <p:nvSpPr>
          <p:cNvPr id="5" name="Text 3"/>
          <p:cNvSpPr/>
          <p:nvPr/>
        </p:nvSpPr>
        <p:spPr>
          <a:xfrm>
            <a:off x="2184559" y="1566267"/>
            <a:ext cx="10261283" cy="5191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Deep K-TSVM model offers significant advantages over existing side-channel attack techniques, setting a new benchmark for effectiveness and efficiency.</a:t>
            </a:r>
            <a:endParaRPr lang="en-US" sz="1250" dirty="0"/>
          </a:p>
        </p:txBody>
      </p:sp>
      <p:sp>
        <p:nvSpPr>
          <p:cNvPr id="6" name="Shape 4"/>
          <p:cNvSpPr/>
          <p:nvPr/>
        </p:nvSpPr>
        <p:spPr>
          <a:xfrm>
            <a:off x="2184559" y="2267783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322" y="2632710"/>
            <a:ext cx="243245" cy="24324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995613" y="2429947"/>
            <a:ext cx="202787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Exceptional Accuracy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2995613" y="2780586"/>
            <a:ext cx="9450229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Achieves very high accuracy in key byte prediction, minimizing false positives.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2184559" y="3403283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7322" y="3768209"/>
            <a:ext cx="243245" cy="24324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995613" y="3565446"/>
            <a:ext cx="218789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Low Trace Requirement</a:t>
            </a:r>
            <a:endParaRPr lang="en-US" sz="1550" dirty="0"/>
          </a:p>
        </p:txBody>
      </p:sp>
      <p:sp>
        <p:nvSpPr>
          <p:cNvPr id="13" name="Text 9"/>
          <p:cNvSpPr/>
          <p:nvPr/>
        </p:nvSpPr>
        <p:spPr>
          <a:xfrm>
            <a:off x="2995613" y="3916085"/>
            <a:ext cx="9450229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very few power traces for successful key recovery, enhancing stealth.</a:t>
            </a:r>
            <a:endParaRPr lang="en-US" sz="1250" dirty="0"/>
          </a:p>
        </p:txBody>
      </p:sp>
      <p:sp>
        <p:nvSpPr>
          <p:cNvPr id="14" name="Shape 10"/>
          <p:cNvSpPr/>
          <p:nvPr/>
        </p:nvSpPr>
        <p:spPr>
          <a:xfrm>
            <a:off x="2184559" y="4538782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7322" y="4903708"/>
            <a:ext cx="243245" cy="24324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995613" y="4700945"/>
            <a:ext cx="202787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Versatile Application</a:t>
            </a:r>
            <a:endParaRPr lang="en-US" sz="1550" dirty="0"/>
          </a:p>
        </p:txBody>
      </p:sp>
      <p:sp>
        <p:nvSpPr>
          <p:cNvPr id="17" name="Text 12"/>
          <p:cNvSpPr/>
          <p:nvPr/>
        </p:nvSpPr>
        <p:spPr>
          <a:xfrm>
            <a:off x="2995613" y="5051584"/>
            <a:ext cx="9450229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against both masked and unmasked AES implementations.</a:t>
            </a:r>
            <a:endParaRPr lang="en-US" sz="1250" dirty="0"/>
          </a:p>
        </p:txBody>
      </p:sp>
      <p:sp>
        <p:nvSpPr>
          <p:cNvPr id="18" name="Shape 13"/>
          <p:cNvSpPr/>
          <p:nvPr/>
        </p:nvSpPr>
        <p:spPr>
          <a:xfrm>
            <a:off x="2184559" y="5674281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7322" y="6039207"/>
            <a:ext cx="243245" cy="24324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995613" y="5836444"/>
            <a:ext cx="2027873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Strong Generalization</a:t>
            </a:r>
            <a:endParaRPr lang="en-US" sz="1550" dirty="0"/>
          </a:p>
        </p:txBody>
      </p:sp>
      <p:sp>
        <p:nvSpPr>
          <p:cNvPr id="21" name="Text 15"/>
          <p:cNvSpPr/>
          <p:nvPr/>
        </p:nvSpPr>
        <p:spPr>
          <a:xfrm>
            <a:off x="2995613" y="6187083"/>
            <a:ext cx="9450229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Benefits from pre-training, leading to excellent generalization across different devices.</a:t>
            </a:r>
            <a:endParaRPr lang="en-US" sz="1250" dirty="0"/>
          </a:p>
        </p:txBody>
      </p:sp>
      <p:sp>
        <p:nvSpPr>
          <p:cNvPr id="24" name="Text 17"/>
          <p:cNvSpPr/>
          <p:nvPr/>
        </p:nvSpPr>
        <p:spPr>
          <a:xfrm>
            <a:off x="2995613" y="6971943"/>
            <a:ext cx="2039064" cy="2533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endParaRPr lang="en-US" sz="1550" dirty="0"/>
          </a:p>
        </p:txBody>
      </p:sp>
      <p:sp>
        <p:nvSpPr>
          <p:cNvPr id="25" name="Text 18"/>
          <p:cNvSpPr/>
          <p:nvPr/>
        </p:nvSpPr>
        <p:spPr>
          <a:xfrm>
            <a:off x="2995613" y="7322582"/>
            <a:ext cx="9450229" cy="2595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endParaRPr lang="en-US" sz="1250" dirty="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0AB68AC-CD73-FA37-B955-815F88F6CD73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453408" y="613886"/>
            <a:ext cx="3363516" cy="38159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Limitations of This Work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>
          <a:xfrm>
            <a:off x="3453408" y="1178600"/>
            <a:ext cx="7723465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promising, our current work acknowledges several limitations that provide clear avenues for future research and development in side-channel analysis.</a:t>
            </a:r>
            <a:endParaRPr lang="en-US" sz="950" dirty="0"/>
          </a:p>
        </p:txBody>
      </p:sp>
      <p:sp>
        <p:nvSpPr>
          <p:cNvPr id="6" name="Shape 4"/>
          <p:cNvSpPr/>
          <p:nvPr/>
        </p:nvSpPr>
        <p:spPr>
          <a:xfrm>
            <a:off x="3453408" y="1706642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590687" y="1843921"/>
            <a:ext cx="1553170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Profiled Attack Nature</a:t>
            </a:r>
            <a:endParaRPr lang="en-US" sz="1200" dirty="0"/>
          </a:p>
        </p:txBody>
      </p:sp>
      <p:sp>
        <p:nvSpPr>
          <p:cNvPr id="8" name="Text 6"/>
          <p:cNvSpPr/>
          <p:nvPr/>
        </p:nvSpPr>
        <p:spPr>
          <a:xfrm>
            <a:off x="3590687" y="2107883"/>
            <a:ext cx="3526155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methodology requires a </a:t>
            </a:r>
            <a:r>
              <a:rPr lang="en-US" sz="950" b="1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 of the target device</a:t>
            </a:r>
            <a:r>
              <a:rPr lang="en-US" sz="9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profiling, limiting non-profiled attack scenarios.</a:t>
            </a:r>
            <a:endParaRPr lang="en-US" sz="9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87" y="2635925"/>
            <a:ext cx="3526155" cy="1966436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376160" y="1706642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13439" y="1843921"/>
            <a:ext cx="1637348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Extensive Training Data</a:t>
            </a:r>
            <a:endParaRPr lang="en-US" sz="1200" dirty="0"/>
          </a:p>
        </p:txBody>
      </p:sp>
      <p:sp>
        <p:nvSpPr>
          <p:cNvPr id="12" name="Text 9"/>
          <p:cNvSpPr/>
          <p:nvPr/>
        </p:nvSpPr>
        <p:spPr>
          <a:xfrm>
            <a:off x="7513439" y="2107883"/>
            <a:ext cx="3526155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training phase necessitates a </a:t>
            </a:r>
            <a:r>
              <a:rPr lang="en-US" sz="9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number of traces</a:t>
            </a: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build a robust and accurate model.</a:t>
            </a:r>
            <a:endParaRPr lang="en-US" sz="950" dirty="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439" y="2635925"/>
            <a:ext cx="3526155" cy="1966436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3453408" y="4861679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3590687" y="4998958"/>
            <a:ext cx="1617702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one key byte is shown in experiments</a:t>
            </a:r>
            <a:endParaRPr lang="en-US" sz="1200" dirty="0"/>
          </a:p>
        </p:txBody>
      </p:sp>
      <p:sp>
        <p:nvSpPr>
          <p:cNvPr id="16" name="Text 12"/>
          <p:cNvSpPr/>
          <p:nvPr/>
        </p:nvSpPr>
        <p:spPr>
          <a:xfrm>
            <a:off x="3590687" y="5262920"/>
            <a:ext cx="3526155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Experiments primarily demonstrate key recovery for </a:t>
            </a:r>
            <a:r>
              <a:rPr lang="en-US" sz="9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one key byte</a:t>
            </a: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requiring further validation for all 16 bytes.</a:t>
            </a:r>
            <a:endParaRPr lang="en-US" sz="950" dirty="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687" y="5790962"/>
            <a:ext cx="3526155" cy="1966436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7376160" y="4861679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7513439" y="4998958"/>
            <a:ext cx="1608415" cy="1907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1200" dirty="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Real-World Complexity</a:t>
            </a:r>
            <a:endParaRPr lang="en-US" sz="1200" dirty="0"/>
          </a:p>
        </p:txBody>
      </p:sp>
      <p:sp>
        <p:nvSpPr>
          <p:cNvPr id="20" name="Text 15"/>
          <p:cNvSpPr/>
          <p:nvPr/>
        </p:nvSpPr>
        <p:spPr>
          <a:xfrm>
            <a:off x="7513439" y="5262920"/>
            <a:ext cx="3526155" cy="390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attack scenarios may present </a:t>
            </a:r>
            <a:r>
              <a:rPr lang="en-US" sz="950" b="1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noise levels and additional protections</a:t>
            </a:r>
            <a:r>
              <a:rPr lang="en-US" sz="9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potentially impacting performance.</a:t>
            </a:r>
            <a:endParaRPr lang="en-US" sz="950" dirty="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439" y="5790962"/>
            <a:ext cx="3526155" cy="1966436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2F2D267-8478-20D4-9F59-D6562391F452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97850" y="667822"/>
            <a:ext cx="848201" cy="280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sp>
        <p:nvSpPr>
          <p:cNvPr id="4" name="Text 2"/>
          <p:cNvSpPr/>
          <p:nvPr/>
        </p:nvSpPr>
        <p:spPr>
          <a:xfrm>
            <a:off x="766524" y="1101328"/>
            <a:ext cx="12720876" cy="6843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350"/>
              </a:lnSpc>
              <a:buNone/>
            </a:pPr>
            <a:r>
              <a:rPr lang="en-US" sz="43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4300" dirty="0"/>
          </a:p>
        </p:txBody>
      </p:sp>
      <p:sp>
        <p:nvSpPr>
          <p:cNvPr id="5" name="Text 3"/>
          <p:cNvSpPr/>
          <p:nvPr/>
        </p:nvSpPr>
        <p:spPr>
          <a:xfrm>
            <a:off x="766524" y="2114193"/>
            <a:ext cx="13097351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research introduces a powerful </a:t>
            </a:r>
            <a:r>
              <a:rPr lang="en-US" sz="170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model </a:t>
            </a: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that significantly advances the field of side-channel analysis, highlighting the growing threat of deep learning to hardware security.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1956792" y="3713321"/>
            <a:ext cx="273784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New Deep K-TSVM</a:t>
            </a:r>
            <a:endParaRPr lang="en-US" sz="2150" dirty="0">
              <a:solidFill>
                <a:srgbClr val="FF0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66524" y="4186952"/>
            <a:ext cx="3928110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Proposed a novel Deep K-TSVM model.</a:t>
            </a:r>
            <a:endParaRPr lang="en-US" sz="170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4623" y="4037469"/>
            <a:ext cx="327660" cy="3276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5647" y="3128724"/>
            <a:ext cx="273784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Hybrid Approach</a:t>
            </a:r>
            <a:endParaRPr lang="en-US" sz="2150" dirty="0">
              <a:solidFill>
                <a:srgbClr val="FF0000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9935647" y="3602355"/>
            <a:ext cx="392822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Restricted Boltzmann Machines (RBM) with Twin SVM.</a:t>
            </a:r>
            <a:endParaRPr lang="en-US" sz="17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000" y="3771721"/>
            <a:ext cx="327660" cy="3276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045184" y="4766191"/>
            <a:ext cx="273784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endParaRPr lang="en-US" sz="2150" dirty="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746" y="5465505"/>
            <a:ext cx="327660" cy="32766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045184" y="5264468"/>
            <a:ext cx="273784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 Accuracy</a:t>
            </a:r>
            <a:endParaRPr lang="en-US" sz="2150" dirty="0">
              <a:solidFill>
                <a:srgbClr val="FF0000"/>
              </a:solidFill>
            </a:endParaRPr>
          </a:p>
        </p:txBody>
      </p:sp>
      <p:sp>
        <p:nvSpPr>
          <p:cNvPr id="19" name="Text 11"/>
          <p:cNvSpPr/>
          <p:nvPr/>
        </p:nvSpPr>
        <p:spPr>
          <a:xfrm>
            <a:off x="10045184" y="5986106"/>
            <a:ext cx="3928229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Recovers key bytes with exceptional accuracy.</a:t>
            </a:r>
            <a:endParaRPr lang="en-US" sz="170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7291" y="6778050"/>
            <a:ext cx="327660" cy="32766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1956792" y="5994321"/>
            <a:ext cx="2737842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dirty="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 Implications</a:t>
            </a:r>
            <a:endParaRPr lang="en-US" sz="2150" dirty="0">
              <a:solidFill>
                <a:srgbClr val="FF0000"/>
              </a:solidFill>
            </a:endParaRPr>
          </a:p>
        </p:txBody>
      </p:sp>
      <p:sp>
        <p:nvSpPr>
          <p:cNvPr id="23" name="Text 13"/>
          <p:cNvSpPr/>
          <p:nvPr/>
        </p:nvSpPr>
        <p:spPr>
          <a:xfrm>
            <a:off x="766524" y="6467951"/>
            <a:ext cx="3928110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170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deep learning as a significant threat to hardware security.</a:t>
            </a:r>
            <a:endParaRPr lang="en-US" sz="1700" dirty="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416" y="5895439"/>
            <a:ext cx="327660" cy="32766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9DEC3F-01B1-B688-2AC8-5BB7B53D95CF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248257" y="498038"/>
            <a:ext cx="741521" cy="2089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810669" y="1177737"/>
            <a:ext cx="7438231" cy="5103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5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Questions &amp; Discussion</a:t>
            </a:r>
            <a:endParaRPr lang="en-US" sz="5400" dirty="0"/>
          </a:p>
        </p:txBody>
      </p:sp>
      <p:sp>
        <p:nvSpPr>
          <p:cNvPr id="5" name="Text 3"/>
          <p:cNvSpPr/>
          <p:nvPr/>
        </p:nvSpPr>
        <p:spPr>
          <a:xfrm>
            <a:off x="2619017" y="7600891"/>
            <a:ext cx="10329863" cy="2613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welcome your questions and insights. Let's delve deeper into the implications and potential applications of this research.</a:t>
            </a:r>
            <a:endParaRPr lang="en-US" sz="1250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668098-1AA4-361F-68A6-BDD7D78CDDA1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292C3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2544D8-C16C-6BC6-559A-A561C6FF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2057370"/>
            <a:ext cx="6781800" cy="481762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897347"/>
            <a:ext cx="13042821" cy="2126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700"/>
              </a:lnSpc>
              <a:buNone/>
            </a:pPr>
            <a:r>
              <a:rPr lang="en-US" sz="192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Thank You</a:t>
            </a:r>
            <a:endParaRPr lang="en-US" sz="19200" dirty="0"/>
          </a:p>
        </p:txBody>
      </p:sp>
      <p:sp>
        <p:nvSpPr>
          <p:cNvPr id="3" name="Text 1"/>
          <p:cNvSpPr/>
          <p:nvPr/>
        </p:nvSpPr>
        <p:spPr>
          <a:xfrm>
            <a:off x="2393990" y="553898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appreciate your time and attention today. For further inquiries or collaborations, please feel free to reach out.</a:t>
            </a:r>
            <a:endParaRPr lang="en-US" sz="1750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8C93A4-D4B5-5C57-561E-F00F047C1F3E}"/>
              </a:ext>
            </a:extLst>
          </p:cNvPr>
          <p:cNvSpPr/>
          <p:nvPr/>
        </p:nvSpPr>
        <p:spPr>
          <a:xfrm>
            <a:off x="12522200" y="74803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764</Words>
  <Application>Microsoft Macintosh PowerPoint</Application>
  <PresentationFormat>Custom</PresentationFormat>
  <Paragraphs>80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Roboto</vt:lpstr>
      <vt:lpstr>Arial</vt:lpstr>
      <vt:lpstr>IBM Plex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Tanvir Islam Robin</cp:lastModifiedBy>
  <cp:revision>4</cp:revision>
  <dcterms:created xsi:type="dcterms:W3CDTF">2026-01-19T20:15:48Z</dcterms:created>
  <dcterms:modified xsi:type="dcterms:W3CDTF">2026-01-19T21:22:55Z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2026-01-19T20:58:21Z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919aabf4-0e4c-4f8c-b908-41a5a616724f</vt:lpwstr>
  </property>
  <property fmtid="{D5CDD505-2E9C-101B-9397-08002B2CF9AE}" pid="7" name="MSIP_Label_defa4170-0d19-0005-0004-bc88714345d2_ActionId">
    <vt:lpwstr>210f52f2-a0b0-4336-a206-ec39cdb5cfab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